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rbel" panose="020B050302020402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580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3458f9cf9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2a3458f9cf9_2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a3458f9cf9_2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3458f9cf9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2a3458f9cf9_2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2a3458f9cf9_2_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3458f9cf9_2_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a3458f9cf9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3458f9cf9_2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a3458f9cf9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a3458f9cf9_2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2a3458f9cf9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3458f9cf9_2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a3458f9cf9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3458f9cf9_2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a3458f9cf9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3458f9cf9_2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a3458f9cf9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3458f9cf9_2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2a3458f9cf9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3458f9cf9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a3458f9cf9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3458f9cf9_2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a3458f9cf9_2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3a15c508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2a3a15c50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3458f9cf9_2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2a3458f9cf9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01">
  <p:cSld name="Title Slide_0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4757738" y="1629966"/>
            <a:ext cx="3857625" cy="156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orbel"/>
              <a:buNone/>
              <a:defRPr sz="4100" b="1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4757738" y="3209978"/>
            <a:ext cx="3857625" cy="37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4"/>
          <p:cNvSpPr>
            <a:spLocks noGrp="1"/>
          </p:cNvSpPr>
          <p:nvPr>
            <p:ph type="pic" idx="2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91" name="Google Shape;91;p14"/>
          <p:cNvGrpSpPr/>
          <p:nvPr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</p:grpSpPr>
        <p:sp>
          <p:nvSpPr>
            <p:cNvPr id="92" name="Google Shape;92;p14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79749" y="984454"/>
            <a:ext cx="1308938" cy="50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4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5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98" name="Google Shape;98;p15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5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386954" y="1369219"/>
            <a:ext cx="8128397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6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109" name="Google Shape;109;p16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6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386954" y="1369219"/>
            <a:ext cx="4127897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7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121" name="Google Shape;121;p17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8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131" name="Google Shape;131;p18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8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386954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386954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 b="1">
                <a:solidFill>
                  <a:schemeClr val="accent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>
            <a:spLocks noGrp="1"/>
          </p:cNvSpPr>
          <p:nvPr>
            <p:ph type="pic" idx="2"/>
          </p:nvPr>
        </p:nvSpPr>
        <p:spPr>
          <a:xfrm>
            <a:off x="4572000" y="576364"/>
            <a:ext cx="3979247" cy="397924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45" name="Google Shape;145;p19"/>
          <p:cNvGrpSpPr/>
          <p:nvPr/>
        </p:nvGrpSpPr>
        <p:grpSpPr>
          <a:xfrm flipH="1">
            <a:off x="4050589" y="-1502632"/>
            <a:ext cx="6687922" cy="8077326"/>
            <a:chOff x="11114088" y="2241550"/>
            <a:chExt cx="1905000" cy="2354263"/>
          </a:xfrm>
        </p:grpSpPr>
        <p:sp>
          <p:nvSpPr>
            <p:cNvPr id="146" name="Google Shape;146;p19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02">
  <p:cSld name="Title Slide_0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ctrTitle"/>
          </p:nvPr>
        </p:nvSpPr>
        <p:spPr>
          <a:xfrm>
            <a:off x="4757738" y="1629966"/>
            <a:ext cx="3857625" cy="156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orbel"/>
              <a:buNone/>
              <a:defRPr sz="4100" b="1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1"/>
          </p:nvPr>
        </p:nvSpPr>
        <p:spPr>
          <a:xfrm>
            <a:off x="4757738" y="3209978"/>
            <a:ext cx="3857625" cy="37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5" name="Google Shape;155;p20"/>
          <p:cNvSpPr>
            <a:spLocks noGrp="1"/>
          </p:cNvSpPr>
          <p:nvPr>
            <p:ph type="pic" idx="2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56" name="Google Shape;156;p20"/>
          <p:cNvGrpSpPr/>
          <p:nvPr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</p:grpSpPr>
        <p:sp>
          <p:nvSpPr>
            <p:cNvPr id="157" name="Google Shape;157;p20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" name="Google Shape;15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1888" y="293897"/>
            <a:ext cx="1308938" cy="50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0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500">
          <p15:clr>
            <a:srgbClr val="FBAE40"/>
          </p15:clr>
        </p15:guide>
        <p15:guide id="4" pos="27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">
  <p:cSld name="Section Header with Imag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623888" y="136922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1604541" y="866124"/>
            <a:ext cx="5925394" cy="57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2229" y="4695380"/>
            <a:ext cx="806570" cy="31119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1"/>
          <p:cNvSpPr>
            <a:spLocks noGrp="1"/>
          </p:cNvSpPr>
          <p:nvPr>
            <p:ph type="pic" idx="2"/>
          </p:nvPr>
        </p:nvSpPr>
        <p:spPr>
          <a:xfrm>
            <a:off x="2244781" y="1702782"/>
            <a:ext cx="4654800" cy="344071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Image">
  <p:cSld name="Title and Content with Imag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404220" y="1369219"/>
            <a:ext cx="368564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2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2"/>
          <p:cNvGrpSpPr/>
          <p:nvPr/>
        </p:nvGrpSpPr>
        <p:grpSpPr>
          <a:xfrm rot="8650774">
            <a:off x="3778241" y="3252070"/>
            <a:ext cx="1428750" cy="1765697"/>
            <a:chOff x="11114088" y="2241550"/>
            <a:chExt cx="1905000" cy="2354263"/>
          </a:xfrm>
        </p:grpSpPr>
        <p:sp>
          <p:nvSpPr>
            <p:cNvPr id="174" name="Google Shape;174;p22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2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2"/>
          <p:cNvSpPr>
            <a:spLocks noGrp="1"/>
          </p:cNvSpPr>
          <p:nvPr>
            <p:ph type="pic" idx="2"/>
          </p:nvPr>
        </p:nvSpPr>
        <p:spPr>
          <a:xfrm>
            <a:off x="4413486" y="0"/>
            <a:ext cx="4730515" cy="433527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386954" y="374696"/>
            <a:ext cx="3702908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2">
  <p:cSld name="Title and Content 0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386954" y="374696"/>
            <a:ext cx="3702908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404220" y="1369219"/>
            <a:ext cx="368564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3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5890847" y="741402"/>
            <a:ext cx="3246847" cy="36606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0405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3830862" y="475210"/>
            <a:ext cx="4178931" cy="4178930"/>
          </a:xfrm>
          <a:prstGeom prst="ellipse">
            <a:avLst/>
          </a:prstGeom>
          <a:solidFill>
            <a:schemeClr val="lt2">
              <a:alpha val="5294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>
            <a:spLocks noGrp="1"/>
          </p:cNvSpPr>
          <p:nvPr>
            <p:ph type="pic" idx="2"/>
          </p:nvPr>
        </p:nvSpPr>
        <p:spPr>
          <a:xfrm>
            <a:off x="4091409" y="741402"/>
            <a:ext cx="3663636" cy="3663636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3">
  <p:cSld name="Title and Content 0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6231136" y="1222513"/>
            <a:ext cx="2912864" cy="32799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7375277" y="1367818"/>
            <a:ext cx="624078" cy="624078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>
            <a:spLocks noGrp="1"/>
          </p:cNvSpPr>
          <p:nvPr>
            <p:ph type="pic" idx="2"/>
          </p:nvPr>
        </p:nvSpPr>
        <p:spPr>
          <a:xfrm>
            <a:off x="7498738" y="1491280"/>
            <a:ext cx="377155" cy="377155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4"/>
          <p:cNvSpPr/>
          <p:nvPr/>
        </p:nvSpPr>
        <p:spPr>
          <a:xfrm>
            <a:off x="0" y="1222513"/>
            <a:ext cx="2912864" cy="32799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1144508" y="1367818"/>
            <a:ext cx="624078" cy="624078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body" idx="1"/>
          </p:nvPr>
        </p:nvSpPr>
        <p:spPr>
          <a:xfrm>
            <a:off x="164344" y="2405268"/>
            <a:ext cx="2584175" cy="187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4"/>
          <p:cNvSpPr>
            <a:spLocks noGrp="1"/>
          </p:cNvSpPr>
          <p:nvPr>
            <p:ph type="pic" idx="3"/>
          </p:nvPr>
        </p:nvSpPr>
        <p:spPr>
          <a:xfrm>
            <a:off x="2912864" y="1222513"/>
            <a:ext cx="3318272" cy="3279913"/>
          </a:xfrm>
          <a:prstGeom prst="rect">
            <a:avLst/>
          </a:prstGeom>
          <a:solidFill>
            <a:srgbClr val="D0CECE"/>
          </a:solidFill>
          <a:ln>
            <a:noFill/>
          </a:ln>
        </p:spPr>
      </p:sp>
      <p:sp>
        <p:nvSpPr>
          <p:cNvPr id="204" name="Google Shape;204;p24"/>
          <p:cNvSpPr txBox="1">
            <a:spLocks noGrp="1"/>
          </p:cNvSpPr>
          <p:nvPr>
            <p:ph type="body" idx="4"/>
          </p:nvPr>
        </p:nvSpPr>
        <p:spPr>
          <a:xfrm>
            <a:off x="6395618" y="2405268"/>
            <a:ext cx="2583900" cy="187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body" idx="5"/>
          </p:nvPr>
        </p:nvSpPr>
        <p:spPr>
          <a:xfrm>
            <a:off x="164344" y="2033727"/>
            <a:ext cx="2584175" cy="3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cap="none"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6"/>
          </p:nvPr>
        </p:nvSpPr>
        <p:spPr>
          <a:xfrm>
            <a:off x="6395343" y="2033727"/>
            <a:ext cx="2584175" cy="3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 cap="none"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>
            <a:spLocks noGrp="1"/>
          </p:cNvSpPr>
          <p:nvPr>
            <p:ph type="pic" idx="7"/>
          </p:nvPr>
        </p:nvSpPr>
        <p:spPr>
          <a:xfrm>
            <a:off x="1267970" y="1491280"/>
            <a:ext cx="377155" cy="3771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Layout">
  <p:cSld name="Comparison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4949427" y="3530931"/>
            <a:ext cx="4194572" cy="7548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-61547" y="1236140"/>
            <a:ext cx="4281854" cy="7548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510701" y="2147369"/>
            <a:ext cx="3055501" cy="213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5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body" idx="2"/>
          </p:nvPr>
        </p:nvSpPr>
        <p:spPr>
          <a:xfrm>
            <a:off x="982028" y="1427796"/>
            <a:ext cx="2584175" cy="3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body" idx="3"/>
          </p:nvPr>
        </p:nvSpPr>
        <p:spPr>
          <a:xfrm>
            <a:off x="5495938" y="1236140"/>
            <a:ext cx="3055502" cy="2125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4"/>
          </p:nvPr>
        </p:nvSpPr>
        <p:spPr>
          <a:xfrm>
            <a:off x="5606782" y="3722588"/>
            <a:ext cx="2584175" cy="3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 b="1" cap="none">
                <a:solidFill>
                  <a:schemeClr val="accent3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3813572" y="1239572"/>
            <a:ext cx="751424" cy="751424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5"/>
          <p:cNvSpPr>
            <a:spLocks noGrp="1"/>
          </p:cNvSpPr>
          <p:nvPr>
            <p:ph type="pic" idx="5"/>
          </p:nvPr>
        </p:nvSpPr>
        <p:spPr>
          <a:xfrm>
            <a:off x="3962227" y="1388226"/>
            <a:ext cx="454115" cy="454115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5"/>
          <p:cNvSpPr/>
          <p:nvPr/>
        </p:nvSpPr>
        <p:spPr>
          <a:xfrm>
            <a:off x="4575432" y="3530930"/>
            <a:ext cx="751424" cy="751424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>
            <a:spLocks noGrp="1"/>
          </p:cNvSpPr>
          <p:nvPr>
            <p:ph type="pic" idx="6"/>
          </p:nvPr>
        </p:nvSpPr>
        <p:spPr>
          <a:xfrm>
            <a:off x="4724086" y="3679585"/>
            <a:ext cx="454115" cy="45411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">
  <p:cSld name="Team Slid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6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226" name="Google Shape;226;p26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6"/>
          <p:cNvSpPr/>
          <p:nvPr/>
        </p:nvSpPr>
        <p:spPr>
          <a:xfrm>
            <a:off x="715605" y="1273852"/>
            <a:ext cx="1296999" cy="1296999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2855654" y="1273852"/>
            <a:ext cx="1296999" cy="1296999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4984706" y="1273852"/>
            <a:ext cx="1296999" cy="1296999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7123994" y="1273852"/>
            <a:ext cx="1296999" cy="1296999"/>
          </a:xfrm>
          <a:prstGeom prst="ellipse">
            <a:avLst/>
          </a:prstGeom>
          <a:solidFill>
            <a:schemeClr val="dk1">
              <a:alpha val="1294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008975" y="1333659"/>
            <a:ext cx="990357" cy="271566"/>
          </a:xfrm>
          <a:custGeom>
            <a:avLst/>
            <a:gdLst/>
            <a:ahLst/>
            <a:cxnLst/>
            <a:rect l="l" t="t" r="r" b="b"/>
            <a:pathLst>
              <a:path w="1320476" h="362088" extrusionOk="0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5138027" y="1333659"/>
            <a:ext cx="990357" cy="271566"/>
          </a:xfrm>
          <a:custGeom>
            <a:avLst/>
            <a:gdLst/>
            <a:ahLst/>
            <a:cxnLst/>
            <a:rect l="l" t="t" r="r" b="b"/>
            <a:pathLst>
              <a:path w="1320476" h="362088" extrusionOk="0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7277315" y="1333659"/>
            <a:ext cx="990357" cy="271566"/>
          </a:xfrm>
          <a:custGeom>
            <a:avLst/>
            <a:gdLst/>
            <a:ahLst/>
            <a:cxnLst/>
            <a:rect l="l" t="t" r="r" b="b"/>
            <a:pathLst>
              <a:path w="1320476" h="362088" extrusionOk="0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868926" y="1333659"/>
            <a:ext cx="990357" cy="271566"/>
          </a:xfrm>
          <a:custGeom>
            <a:avLst/>
            <a:gdLst/>
            <a:ahLst/>
            <a:cxnLst/>
            <a:rect l="l" t="t" r="r" b="b"/>
            <a:pathLst>
              <a:path w="1320476" h="362088" extrusionOk="0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386954" y="18496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6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26"/>
          <p:cNvSpPr>
            <a:spLocks noGrp="1"/>
          </p:cNvSpPr>
          <p:nvPr>
            <p:ph type="pic" idx="2"/>
          </p:nvPr>
        </p:nvSpPr>
        <p:spPr>
          <a:xfrm>
            <a:off x="827729" y="1386401"/>
            <a:ext cx="1072753" cy="1072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3" name="Google Shape;243;p26"/>
          <p:cNvSpPr>
            <a:spLocks noGrp="1"/>
          </p:cNvSpPr>
          <p:nvPr>
            <p:ph type="pic" idx="3"/>
          </p:nvPr>
        </p:nvSpPr>
        <p:spPr>
          <a:xfrm>
            <a:off x="2967778" y="1386401"/>
            <a:ext cx="1072753" cy="1072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4" name="Google Shape;244;p26"/>
          <p:cNvSpPr>
            <a:spLocks noGrp="1"/>
          </p:cNvSpPr>
          <p:nvPr>
            <p:ph type="pic" idx="4"/>
          </p:nvPr>
        </p:nvSpPr>
        <p:spPr>
          <a:xfrm>
            <a:off x="5096830" y="1386401"/>
            <a:ext cx="1072753" cy="1072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5" name="Google Shape;245;p26"/>
          <p:cNvSpPr>
            <a:spLocks noGrp="1"/>
          </p:cNvSpPr>
          <p:nvPr>
            <p:ph type="pic" idx="5"/>
          </p:nvPr>
        </p:nvSpPr>
        <p:spPr>
          <a:xfrm>
            <a:off x="7236117" y="1386401"/>
            <a:ext cx="1072753" cy="1072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93340" y="3039230"/>
            <a:ext cx="1941529" cy="131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body" idx="6"/>
          </p:nvPr>
        </p:nvSpPr>
        <p:spPr>
          <a:xfrm>
            <a:off x="393340" y="2654451"/>
            <a:ext cx="1941529" cy="3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D1D51"/>
              </a:buClr>
              <a:buSzPts val="1200"/>
              <a:buNone/>
              <a:defRPr sz="1200" b="1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body" idx="7"/>
          </p:nvPr>
        </p:nvSpPr>
        <p:spPr>
          <a:xfrm>
            <a:off x="2533390" y="3039230"/>
            <a:ext cx="1941529" cy="131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body" idx="8"/>
          </p:nvPr>
        </p:nvSpPr>
        <p:spPr>
          <a:xfrm>
            <a:off x="2533390" y="2654451"/>
            <a:ext cx="1941529" cy="3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D1D51"/>
              </a:buClr>
              <a:buSzPts val="1200"/>
              <a:buNone/>
              <a:defRPr sz="1200" b="1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body" idx="9"/>
          </p:nvPr>
        </p:nvSpPr>
        <p:spPr>
          <a:xfrm>
            <a:off x="4662442" y="3039230"/>
            <a:ext cx="1941529" cy="131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13"/>
          </p:nvPr>
        </p:nvSpPr>
        <p:spPr>
          <a:xfrm>
            <a:off x="4662442" y="2654451"/>
            <a:ext cx="1941529" cy="3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D1D51"/>
              </a:buClr>
              <a:buSzPts val="1200"/>
              <a:buNone/>
              <a:defRPr sz="1200" b="1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body" idx="14"/>
          </p:nvPr>
        </p:nvSpPr>
        <p:spPr>
          <a:xfrm>
            <a:off x="6801729" y="3039230"/>
            <a:ext cx="1941529" cy="131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body" idx="15"/>
          </p:nvPr>
        </p:nvSpPr>
        <p:spPr>
          <a:xfrm>
            <a:off x="6801729" y="2654451"/>
            <a:ext cx="1941529" cy="37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D1D51"/>
              </a:buClr>
              <a:buSzPts val="1200"/>
              <a:buNone/>
              <a:defRPr sz="1200" b="1" cap="none">
                <a:solidFill>
                  <a:srgbClr val="0D1D5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01">
  <p:cSld name="Thank You 0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>
            <a:spLocks noGrp="1"/>
          </p:cNvSpPr>
          <p:nvPr>
            <p:ph type="subTitle" idx="1"/>
          </p:nvPr>
        </p:nvSpPr>
        <p:spPr>
          <a:xfrm>
            <a:off x="5251598" y="3363518"/>
            <a:ext cx="3405330" cy="37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6" name="Google Shape;256;p27"/>
          <p:cNvSpPr>
            <a:spLocks noGrp="1"/>
          </p:cNvSpPr>
          <p:nvPr>
            <p:ph type="pic" idx="2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257" name="Google Shape;257;p27"/>
          <p:cNvGrpSpPr/>
          <p:nvPr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</p:grpSpPr>
        <p:sp>
          <p:nvSpPr>
            <p:cNvPr id="258" name="Google Shape;258;p27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9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0" name="Google Shape;26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79749" y="1383661"/>
            <a:ext cx="1308938" cy="50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27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62;p27"/>
          <p:cNvSpPr txBox="1">
            <a:spLocks noGrp="1"/>
          </p:cNvSpPr>
          <p:nvPr>
            <p:ph type="body" idx="3"/>
          </p:nvPr>
        </p:nvSpPr>
        <p:spPr>
          <a:xfrm>
            <a:off x="5251740" y="3759476"/>
            <a:ext cx="3400425" cy="37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cap="none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63" name="Google Shape;263;p27" descr="Envelop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106" y="3339253"/>
            <a:ext cx="290846" cy="29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 descr="Netwo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1563" y="3694230"/>
            <a:ext cx="319931" cy="31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4852333" y="2571750"/>
            <a:ext cx="3758558" cy="488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orbel"/>
              <a:buNone/>
              <a:defRPr sz="4500" b="1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02">
  <p:cSld name="1_Title Slide_0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8"/>
          <p:cNvSpPr>
            <a:spLocks noGrp="1"/>
          </p:cNvSpPr>
          <p:nvPr>
            <p:ph type="pic" idx="2"/>
          </p:nvPr>
        </p:nvSpPr>
        <p:spPr>
          <a:xfrm>
            <a:off x="533109" y="546409"/>
            <a:ext cx="3979246" cy="39792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269" name="Google Shape;269;p28"/>
          <p:cNvGrpSpPr/>
          <p:nvPr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</p:grpSpPr>
        <p:sp>
          <p:nvSpPr>
            <p:cNvPr id="270" name="Google Shape;270;p28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2" name="Google Shape;27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1888" y="293897"/>
            <a:ext cx="1308938" cy="50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8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4" name="Google Shape;274;p28" descr="Envelop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106" y="3339253"/>
            <a:ext cx="290846" cy="290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 descr="Netwo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1563" y="3694230"/>
            <a:ext cx="319931" cy="31993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>
            <a:spLocks noGrp="1"/>
          </p:cNvSpPr>
          <p:nvPr>
            <p:ph type="subTitle" idx="1"/>
          </p:nvPr>
        </p:nvSpPr>
        <p:spPr>
          <a:xfrm>
            <a:off x="5251598" y="3363518"/>
            <a:ext cx="3405330" cy="37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7" name="Google Shape;277;p28"/>
          <p:cNvSpPr txBox="1">
            <a:spLocks noGrp="1"/>
          </p:cNvSpPr>
          <p:nvPr>
            <p:ph type="body" idx="3"/>
          </p:nvPr>
        </p:nvSpPr>
        <p:spPr>
          <a:xfrm>
            <a:off x="5251740" y="3759476"/>
            <a:ext cx="3400425" cy="37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cap="none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4852333" y="2368981"/>
            <a:ext cx="3758558" cy="69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rbel"/>
              <a:buNone/>
              <a:defRPr sz="45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500">
          <p15:clr>
            <a:srgbClr val="FBAE40"/>
          </p15:clr>
        </p15:guide>
        <p15:guide id="4" pos="27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565508" y="531220"/>
            <a:ext cx="4000522" cy="4000522"/>
          </a:xfrm>
          <a:prstGeom prst="ellipse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9"/>
          <p:cNvSpPr txBox="1">
            <a:spLocks noGrp="1"/>
          </p:cNvSpPr>
          <p:nvPr>
            <p:ph type="ctrTitle"/>
          </p:nvPr>
        </p:nvSpPr>
        <p:spPr>
          <a:xfrm>
            <a:off x="4757738" y="1629966"/>
            <a:ext cx="3857625" cy="156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orbel"/>
              <a:buNone/>
              <a:defRPr sz="4100" b="1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ubTitle" idx="1"/>
          </p:nvPr>
        </p:nvSpPr>
        <p:spPr>
          <a:xfrm>
            <a:off x="4757738" y="3209978"/>
            <a:ext cx="3857625" cy="37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84" name="Google Shape;284;p29"/>
          <p:cNvGrpSpPr/>
          <p:nvPr/>
        </p:nvGrpSpPr>
        <p:grpSpPr>
          <a:xfrm>
            <a:off x="-1296229" y="-1537138"/>
            <a:ext cx="6687922" cy="8077326"/>
            <a:chOff x="11114088" y="2241550"/>
            <a:chExt cx="1905000" cy="2354263"/>
          </a:xfrm>
        </p:grpSpPr>
        <p:sp>
          <p:nvSpPr>
            <p:cNvPr id="285" name="Google Shape;285;p29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7" name="Google Shape;28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1888" y="293897"/>
            <a:ext cx="1308938" cy="50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29"/>
          <p:cNvCxnSpPr/>
          <p:nvPr/>
        </p:nvCxnSpPr>
        <p:spPr>
          <a:xfrm>
            <a:off x="4852334" y="3175187"/>
            <a:ext cx="1899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500">
          <p15:clr>
            <a:srgbClr val="FBAE40"/>
          </p15:clr>
        </p15:guide>
        <p15:guide id="4" pos="27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623888" y="136922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bel"/>
              <a:buNone/>
              <a:defRPr sz="30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2229" y="4695380"/>
            <a:ext cx="806570" cy="31119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rgbClr val="2C567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" name="Google Shape;295;p30"/>
          <p:cNvGrpSpPr/>
          <p:nvPr/>
        </p:nvGrpSpPr>
        <p:grpSpPr>
          <a:xfrm rot="-5400000">
            <a:off x="1228040" y="1104838"/>
            <a:ext cx="6687922" cy="8077326"/>
            <a:chOff x="-1728305" y="-2049517"/>
            <a:chExt cx="8917229" cy="10769768"/>
          </a:xfrm>
        </p:grpSpPr>
        <p:sp>
          <p:nvSpPr>
            <p:cNvPr id="296" name="Google Shape;296;p30"/>
            <p:cNvSpPr/>
            <p:nvPr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lt1">
                <a:alpha val="1568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7" name="Google Shape;297;p30"/>
            <p:cNvGrpSpPr/>
            <p:nvPr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</p:grpSpPr>
          <p:sp>
            <p:nvSpPr>
              <p:cNvPr id="298" name="Google Shape;298;p30"/>
              <p:cNvSpPr/>
              <p:nvPr/>
            </p:nvSpPr>
            <p:spPr>
              <a:xfrm>
                <a:off x="11114088" y="2241550"/>
                <a:ext cx="1905000" cy="235426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53" extrusionOk="0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solidFill>
                <a:schemeClr val="lt1">
                  <a:alpha val="15686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11412538" y="2590800"/>
                <a:ext cx="835025" cy="16732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393" extrusionOk="0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solidFill>
                <a:schemeClr val="lt1">
                  <a:alpha val="15686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0" name="Google Shape;300;p30"/>
          <p:cNvSpPr txBox="1">
            <a:spLocks noGrp="1"/>
          </p:cNvSpPr>
          <p:nvPr>
            <p:ph type="body" idx="1"/>
          </p:nvPr>
        </p:nvSpPr>
        <p:spPr>
          <a:xfrm>
            <a:off x="623888" y="865011"/>
            <a:ext cx="7886700" cy="48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31"/>
          <p:cNvGrpSpPr/>
          <p:nvPr/>
        </p:nvGrpSpPr>
        <p:grpSpPr>
          <a:xfrm rot="-2149226">
            <a:off x="5572533" y="-1382345"/>
            <a:ext cx="3327168" cy="4111826"/>
            <a:chOff x="11114088" y="2241550"/>
            <a:chExt cx="1905000" cy="2354263"/>
          </a:xfrm>
        </p:grpSpPr>
        <p:sp>
          <p:nvSpPr>
            <p:cNvPr id="303" name="Google Shape;303;p31"/>
            <p:cNvSpPr/>
            <p:nvPr/>
          </p:nvSpPr>
          <p:spPr>
            <a:xfrm>
              <a:off x="11114088" y="2241550"/>
              <a:ext cx="1905000" cy="2354263"/>
            </a:xfrm>
            <a:custGeom>
              <a:avLst/>
              <a:gdLst/>
              <a:ahLst/>
              <a:cxnLst/>
              <a:rect l="l" t="t" r="r" b="b"/>
              <a:pathLst>
                <a:path w="447" h="553" extrusionOk="0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11412538" y="2590800"/>
              <a:ext cx="835025" cy="1673225"/>
            </a:xfrm>
            <a:custGeom>
              <a:avLst/>
              <a:gdLst/>
              <a:ahLst/>
              <a:cxnLst/>
              <a:rect l="l" t="t" r="r" b="b"/>
              <a:pathLst>
                <a:path w="196" h="393" extrusionOk="0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11728451" y="3071813"/>
              <a:ext cx="306388" cy="719138"/>
            </a:xfrm>
            <a:custGeom>
              <a:avLst/>
              <a:gdLst/>
              <a:ahLst/>
              <a:cxnLst/>
              <a:rect l="l" t="t" r="r" b="b"/>
              <a:pathLst>
                <a:path w="72" h="169" extrusionOk="0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chemeClr val="lt2">
                <a:alpha val="52941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31"/>
          <p:cNvSpPr/>
          <p:nvPr/>
        </p:nvSpPr>
        <p:spPr>
          <a:xfrm rot="10800000">
            <a:off x="386954" y="-12541"/>
            <a:ext cx="943964" cy="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8528752" y="4807048"/>
            <a:ext cx="210038" cy="210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body" idx="2"/>
          </p:nvPr>
        </p:nvSpPr>
        <p:spPr>
          <a:xfrm>
            <a:off x="3887391" y="342901"/>
            <a:ext cx="4629150" cy="405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035" y="4696077"/>
            <a:ext cx="804764" cy="3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44">
          <p15:clr>
            <a:srgbClr val="F26B43"/>
          </p15:clr>
        </p15:guide>
        <p15:guide id="4" pos="55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ctrTitle"/>
          </p:nvPr>
        </p:nvSpPr>
        <p:spPr>
          <a:xfrm>
            <a:off x="4757738" y="1629966"/>
            <a:ext cx="3857625" cy="156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Corbel"/>
              <a:buNone/>
            </a:pPr>
            <a:r>
              <a:rPr lang="en"/>
              <a:t>TRAINTRACKER</a:t>
            </a:r>
            <a:endParaRPr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1"/>
          </p:nvPr>
        </p:nvSpPr>
        <p:spPr>
          <a:xfrm>
            <a:off x="4757738" y="3209978"/>
            <a:ext cx="3857625" cy="37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TIMOTHY OLIVER &amp; TREVOR KAPUVARI</a:t>
            </a:r>
            <a:endParaRPr/>
          </a:p>
        </p:txBody>
      </p:sp>
      <p:pic>
        <p:nvPicPr>
          <p:cNvPr id="320" name="Google Shape;32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1647" y="841391"/>
            <a:ext cx="1625035" cy="71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 descr="A blue circle with a train in it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592754" y="546410"/>
            <a:ext cx="3979246" cy="3979246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92C699-560D-1187-D3AF-A3579A9A6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1018" y="432245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7"/>
    </mc:Choice>
    <mc:Fallback xmlns="">
      <p:transition spd="slow" advTm="5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19" name="Google Shape;419;p41"/>
          <p:cNvSpPr txBox="1"/>
          <p:nvPr/>
        </p:nvSpPr>
        <p:spPr>
          <a:xfrm>
            <a:off x="3102614" y="1225550"/>
            <a:ext cx="5413928" cy="341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Riders/Users choose what they are notified with outside app</a:t>
            </a:r>
            <a:endParaRPr sz="1100"/>
          </a:p>
          <a:p>
            <a:pPr marL="558800" marR="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Reminder setting has  20, 10, &amp; 5-minute intervals</a:t>
            </a:r>
            <a:endParaRPr sz="1100"/>
          </a:p>
          <a:p>
            <a:pPr marL="558800" marR="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Delays are notified &gt;  10 minutes </a:t>
            </a:r>
            <a:b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1"/>
          <p:cNvSpPr txBox="1">
            <a:spLocks noGrp="1"/>
          </p:cNvSpPr>
          <p:nvPr>
            <p:ph type="title"/>
          </p:nvPr>
        </p:nvSpPr>
        <p:spPr>
          <a:xfrm>
            <a:off x="3530204" y="585016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None/>
            </a:pPr>
            <a:r>
              <a:rPr lang="en" sz="2700" b="1" cap="none">
                <a:latin typeface="Corbel"/>
                <a:ea typeface="Corbel"/>
                <a:cs typeface="Corbel"/>
                <a:sym typeface="Corbel"/>
              </a:rPr>
              <a:t>NOTIFICATIONS </a:t>
            </a:r>
            <a:br>
              <a:rPr lang="en" sz="1700" b="1" cap="none">
                <a:latin typeface="Corbel"/>
                <a:ea typeface="Corbel"/>
                <a:cs typeface="Corbel"/>
                <a:sym typeface="Corbel"/>
              </a:rPr>
            </a:br>
            <a:br>
              <a:rPr lang="en" sz="1700" b="1" cap="none">
                <a:latin typeface="Corbel"/>
                <a:ea typeface="Corbel"/>
                <a:cs typeface="Corbel"/>
                <a:sym typeface="Corbel"/>
              </a:rPr>
            </a:br>
            <a:endParaRPr sz="1700" b="1" cap="none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21" name="Google Shape;42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551" y="4552950"/>
            <a:ext cx="2904063" cy="51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984" y="145904"/>
            <a:ext cx="2701629" cy="492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2F4154-713D-0096-5CFD-45621EA17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27004" y="4242197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85"/>
    </mc:Choice>
    <mc:Fallback>
      <p:transition spd="slow" advTm="21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/>
        </p:nvSpPr>
        <p:spPr>
          <a:xfrm>
            <a:off x="466555" y="327943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 b="1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FILTERING INFORMATION</a:t>
            </a:r>
            <a:br>
              <a:rPr lang="en" sz="2700" b="1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700" b="1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-254000" y="1132865"/>
            <a:ext cx="3587753" cy="374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 alerts</a:t>
            </a:r>
            <a:endParaRPr sz="1100"/>
          </a:p>
          <a:p>
            <a:pPr marL="5588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notified outside app</a:t>
            </a:r>
            <a:endParaRPr sz="1100"/>
          </a:p>
          <a:p>
            <a:pPr marL="5588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Purchased tickets included in alerts</a:t>
            </a:r>
            <a:b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949" y="4655627"/>
            <a:ext cx="2081639" cy="43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 rotWithShape="1">
          <a:blip r:embed="rId6">
            <a:alphaModFix amt="50000"/>
          </a:blip>
          <a:srcRect t="3449" b="11663"/>
          <a:stretch/>
        </p:blipFill>
        <p:spPr>
          <a:xfrm>
            <a:off x="5756104" y="0"/>
            <a:ext cx="33243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2"/>
          <p:cNvPicPr preferRelativeResize="0"/>
          <p:nvPr/>
        </p:nvPicPr>
        <p:blipFill rotWithShape="1">
          <a:blip r:embed="rId7">
            <a:alphaModFix/>
          </a:blip>
          <a:srcRect t="3202"/>
          <a:stretch/>
        </p:blipFill>
        <p:spPr>
          <a:xfrm>
            <a:off x="6013450" y="1689382"/>
            <a:ext cx="2877122" cy="1642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0047" y="680510"/>
            <a:ext cx="2267108" cy="428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696FEF-2AE8-1EE1-0200-CD4241559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7547" y="4452427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04"/>
    </mc:Choice>
    <mc:Fallback>
      <p:transition spd="slow" advTm="21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/>
        </p:nvSpPr>
        <p:spPr>
          <a:xfrm>
            <a:off x="848623" y="487873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 b="1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FEASIBILITY &amp; NEXT STEPS</a:t>
            </a:r>
            <a:br>
              <a:rPr lang="en" sz="2700" b="1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700" b="1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8" name="Google Shape;438;p43"/>
          <p:cNvSpPr txBox="1"/>
          <p:nvPr/>
        </p:nvSpPr>
        <p:spPr>
          <a:xfrm>
            <a:off x="459428" y="981323"/>
            <a:ext cx="5445112" cy="374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efforts of all transit authorities for real-time updates on train information</a:t>
            </a:r>
            <a:endParaRPr sz="1100"/>
          </a:p>
          <a:p>
            <a:pPr marL="901700" marR="0" lvl="2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to ticket purchasing (if possible)</a:t>
            </a:r>
            <a:endParaRPr sz="1100"/>
          </a:p>
          <a:p>
            <a:pPr marL="5588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similar metrics from pre-existing apps (CityMapper &amp; Transit)</a:t>
            </a:r>
            <a:endParaRPr sz="1100"/>
          </a:p>
          <a:p>
            <a:pPr marL="5588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Primarily for riders</a:t>
            </a:r>
            <a:endParaRPr sz="1100"/>
          </a:p>
          <a:p>
            <a:pPr marL="901700" marR="0" lvl="2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authorities can use app for recording their performance</a:t>
            </a:r>
            <a:br>
              <a:rPr lang="e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862" y="4655627"/>
            <a:ext cx="1107457" cy="4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9107" y="74206"/>
            <a:ext cx="2602067" cy="499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586D6B-EDB7-F6EE-0123-DC83C0143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7022" y="44609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41"/>
    </mc:Choice>
    <mc:Fallback>
      <p:transition spd="slow" advTm="21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4" descr="A blue circle with a train in it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r="4" b="4"/>
          <a:stretch/>
        </p:blipFill>
        <p:spPr>
          <a:xfrm>
            <a:off x="4572000" y="576364"/>
            <a:ext cx="3979247" cy="397924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4"/>
          <p:cNvSpPr txBox="1"/>
          <p:nvPr/>
        </p:nvSpPr>
        <p:spPr>
          <a:xfrm>
            <a:off x="1749822" y="1422987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lang="en" sz="2400" b="1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THANK YOU!</a:t>
            </a:r>
            <a:endParaRPr sz="1100"/>
          </a:p>
        </p:txBody>
      </p:sp>
      <p:pic>
        <p:nvPicPr>
          <p:cNvPr id="447" name="Google Shape;447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040" y="4544418"/>
            <a:ext cx="1080310" cy="50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C090BD-339B-0CA9-DBE2-DE69483B4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1840" y="4352411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2"/>
    </mc:Choice>
    <mc:Fallback>
      <p:transition spd="slow" advTm="3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7" name="Google Shape;327;p33"/>
          <p:cNvSpPr txBox="1"/>
          <p:nvPr/>
        </p:nvSpPr>
        <p:spPr>
          <a:xfrm>
            <a:off x="628649" y="2327027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558800" marR="0" lvl="1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Coalesce multiple apps </a:t>
            </a:r>
            <a:endParaRPr sz="1100"/>
          </a:p>
          <a:p>
            <a:pPr marL="901700" marR="0" lvl="2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Convenient for riders</a:t>
            </a:r>
            <a:endParaRPr sz="1100"/>
          </a:p>
          <a:p>
            <a:pPr marL="901700" marR="0" lvl="2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Inter-state travelers</a:t>
            </a:r>
            <a:endParaRPr sz="1100"/>
          </a:p>
          <a:p>
            <a:pPr marL="558800" marR="0" lvl="1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Purchase, plan, and informed</a:t>
            </a:r>
            <a:endParaRPr sz="1100"/>
          </a:p>
          <a:p>
            <a:pPr marL="558800" marR="0" lvl="1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riders in the Northeast</a:t>
            </a:r>
            <a:endParaRPr sz="1100"/>
          </a:p>
          <a:p>
            <a:pPr marL="558800" marR="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1700" marR="0" lvl="2" indent="-38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930974" y="590246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 b="1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PURPOSE AND USE</a:t>
            </a:r>
            <a:br>
              <a:rPr lang="en" sz="2700" b="1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700" b="1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9" name="Google Shape;329;p33" descr="NJ Transit Student Discount - Drew University"/>
          <p:cNvSpPr/>
          <p:nvPr/>
        </p:nvSpPr>
        <p:spPr>
          <a:xfrm>
            <a:off x="4270076" y="2552863"/>
            <a:ext cx="1643283" cy="164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3" descr="NJ TRANSIT Mobile App – Apps on Google Pla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6413" y="262827"/>
            <a:ext cx="1402331" cy="140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 descr="Amtrak - Apps on Google Pla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48091" y="1957250"/>
            <a:ext cx="1658189" cy="165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73888" y="1332809"/>
            <a:ext cx="1930894" cy="142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 descr="MTA TrainTime - Apps on Google Pla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85890" y="2603494"/>
            <a:ext cx="1451348" cy="145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 descr="Citymapper - Apps on Google Play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65354" y="1403056"/>
            <a:ext cx="1354426" cy="135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 descr="Transit • Subway &amp; Bus Times - Apps on Google Play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99322" y="85471"/>
            <a:ext cx="1402332" cy="140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 descr="A blue circle with a train in i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00149" y="2276309"/>
            <a:ext cx="2565496" cy="2565496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7" name="Google Shape;337;p33"/>
          <p:cNvSpPr/>
          <p:nvPr/>
        </p:nvSpPr>
        <p:spPr>
          <a:xfrm>
            <a:off x="3701304" y="2052358"/>
            <a:ext cx="1367178" cy="2687731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8593" y="4607267"/>
            <a:ext cx="921556" cy="40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8FBC80-070B-F47E-D8A3-0BD43B47F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5272" y="450566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07"/>
    </mc:Choice>
    <mc:Fallback>
      <p:transition spd="slow" advTm="21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title"/>
          </p:nvPr>
        </p:nvSpPr>
        <p:spPr>
          <a:xfrm>
            <a:off x="691754" y="165652"/>
            <a:ext cx="8362950" cy="6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lang="en"/>
              <a:t>A WORLD OF DELAYS </a:t>
            </a:r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673" y="4654550"/>
            <a:ext cx="1669529" cy="40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1673" y="968555"/>
            <a:ext cx="7695827" cy="403463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/>
          <p:nvPr/>
        </p:nvSpPr>
        <p:spPr>
          <a:xfrm>
            <a:off x="882649" y="1688153"/>
            <a:ext cx="3816350" cy="290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159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70% of recorded trains delayed</a:t>
            </a:r>
            <a:endParaRPr sz="1100"/>
          </a:p>
          <a:p>
            <a:pPr marL="215900" marR="0" lvl="0" indent="-215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more than others</a:t>
            </a:r>
            <a:endParaRPr sz="1100"/>
          </a:p>
          <a:p>
            <a:pPr marL="215900" marR="0" lvl="0" indent="-215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which ones matter most</a:t>
            </a:r>
            <a:b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ADB80B-4424-215F-1941-79C403AE4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5354" y="449324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80"/>
    </mc:Choice>
    <mc:Fallback>
      <p:transition spd="slow" advTm="20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title"/>
          </p:nvPr>
        </p:nvSpPr>
        <p:spPr>
          <a:xfrm>
            <a:off x="3190280" y="120202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lang="en"/>
              <a:t>ONE-WAY STOP</a:t>
            </a:r>
            <a:endParaRPr/>
          </a:p>
        </p:txBody>
      </p:sp>
      <p:sp>
        <p:nvSpPr>
          <p:cNvPr id="354" name="Google Shape;354;p35"/>
          <p:cNvSpPr txBox="1"/>
          <p:nvPr/>
        </p:nvSpPr>
        <p:spPr>
          <a:xfrm>
            <a:off x="2643726" y="1038042"/>
            <a:ext cx="3401474" cy="206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2159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information across 4 organizations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Predicts train delays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ratings on train line performances on daily basis  </a:t>
            </a:r>
            <a:endParaRPr sz="1100"/>
          </a:p>
          <a:p>
            <a:pPr marL="901700" marR="0" lvl="2" indent="-101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3304440" y="3703250"/>
            <a:ext cx="283768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in one</a:t>
            </a:r>
            <a:endParaRPr sz="1100"/>
          </a:p>
        </p:txBody>
      </p:sp>
      <p:pic>
        <p:nvPicPr>
          <p:cNvPr id="357" name="Google Shape;35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1040" y="2296400"/>
            <a:ext cx="13500" cy="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58" y="390470"/>
            <a:ext cx="2602067" cy="468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9561" y="32350"/>
            <a:ext cx="2602066" cy="499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6BCE688-9267-5CCC-329B-9EC412274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43726" y="450566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81"/>
    </mc:Choice>
    <mc:Fallback>
      <p:transition spd="slow" advTm="21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8522772" y="4841804"/>
            <a:ext cx="220845" cy="1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6"/>
          <p:cNvPicPr preferRelativeResize="0"/>
          <p:nvPr/>
        </p:nvPicPr>
        <p:blipFill rotWithShape="1">
          <a:blip r:embed="rId5">
            <a:alphaModFix amt="45000"/>
          </a:blip>
          <a:srcRect t="20950"/>
          <a:stretch/>
        </p:blipFill>
        <p:spPr>
          <a:xfrm>
            <a:off x="5239169" y="-203200"/>
            <a:ext cx="3590136" cy="5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511545" y="342613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/>
              <a:t>INFORMING AFTER PURCHASE</a:t>
            </a:r>
            <a:br>
              <a:rPr lang="en" sz="2700"/>
            </a:br>
            <a:endParaRPr sz="2700"/>
          </a:p>
        </p:txBody>
      </p:sp>
      <p:pic>
        <p:nvPicPr>
          <p:cNvPr id="368" name="Google Shape;368;p36"/>
          <p:cNvPicPr preferRelativeResize="0"/>
          <p:nvPr/>
        </p:nvPicPr>
        <p:blipFill rotWithShape="1">
          <a:blip r:embed="rId6">
            <a:alphaModFix/>
          </a:blip>
          <a:srcRect l="1571" t="-590" b="-101"/>
          <a:stretch/>
        </p:blipFill>
        <p:spPr>
          <a:xfrm>
            <a:off x="5629067" y="863601"/>
            <a:ext cx="2783525" cy="2076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36"/>
          <p:cNvCxnSpPr/>
          <p:nvPr/>
        </p:nvCxnSpPr>
        <p:spPr>
          <a:xfrm rot="10800000" flipH="1">
            <a:off x="5212352" y="1390650"/>
            <a:ext cx="1607548" cy="36223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70" name="Google Shape;370;p36"/>
          <p:cNvPicPr preferRelativeResize="0"/>
          <p:nvPr/>
        </p:nvPicPr>
        <p:blipFill rotWithShape="1">
          <a:blip r:embed="rId5">
            <a:alphaModFix/>
          </a:blip>
          <a:srcRect t="483"/>
          <a:stretch/>
        </p:blipFill>
        <p:spPr>
          <a:xfrm>
            <a:off x="314695" y="1047749"/>
            <a:ext cx="2121007" cy="397658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 txBox="1"/>
          <p:nvPr/>
        </p:nvSpPr>
        <p:spPr>
          <a:xfrm>
            <a:off x="2435701" y="1901825"/>
            <a:ext cx="3401474" cy="42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Rating of train’s performance</a:t>
            </a:r>
            <a:endParaRPr sz="1100"/>
          </a:p>
          <a:p>
            <a:pPr marL="901700" marR="0" lvl="2" indent="-101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p36"/>
          <p:cNvCxnSpPr/>
          <p:nvPr/>
        </p:nvCxnSpPr>
        <p:spPr>
          <a:xfrm rot="10800000" flipH="1">
            <a:off x="4771817" y="1140650"/>
            <a:ext cx="1714500" cy="1780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3" name="Google Shape;373;p36"/>
          <p:cNvSpPr txBox="1"/>
          <p:nvPr/>
        </p:nvSpPr>
        <p:spPr>
          <a:xfrm>
            <a:off x="3277939" y="1240761"/>
            <a:ext cx="3401474" cy="42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Indicate delays </a:t>
            </a:r>
            <a:endParaRPr sz="1100"/>
          </a:p>
          <a:p>
            <a:pPr marL="901700" marR="0" lvl="2" indent="-101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p36"/>
          <p:cNvCxnSpPr/>
          <p:nvPr/>
        </p:nvCxnSpPr>
        <p:spPr>
          <a:xfrm flipH="1">
            <a:off x="2126690" y="1390650"/>
            <a:ext cx="1052435" cy="36223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014A5D-FE86-5886-760A-55D4EB69C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6654" y="442182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74"/>
    </mc:Choice>
    <mc:Fallback>
      <p:transition spd="slow" advTm="21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/>
        </p:nvSpPr>
        <p:spPr>
          <a:xfrm>
            <a:off x="8922544" y="4842272"/>
            <a:ext cx="221456" cy="14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7"/>
          <p:cNvSpPr txBox="1">
            <a:spLocks noGrp="1"/>
          </p:cNvSpPr>
          <p:nvPr>
            <p:ph type="title"/>
          </p:nvPr>
        </p:nvSpPr>
        <p:spPr>
          <a:xfrm>
            <a:off x="414349" y="279400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/>
              <a:t>DISPLAYING DELAYS</a:t>
            </a:r>
            <a:br>
              <a:rPr lang="en" sz="2700"/>
            </a:br>
            <a:endParaRPr sz="2700"/>
          </a:p>
        </p:txBody>
      </p:sp>
      <p:sp>
        <p:nvSpPr>
          <p:cNvPr id="381" name="Google Shape;381;p37"/>
          <p:cNvSpPr txBox="1"/>
          <p:nvPr/>
        </p:nvSpPr>
        <p:spPr>
          <a:xfrm>
            <a:off x="168287" y="476677"/>
            <a:ext cx="5445112" cy="374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Updates about purchases at top</a:t>
            </a:r>
            <a:endParaRPr sz="1100"/>
          </a:p>
          <a:p>
            <a: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consisting of two models</a:t>
            </a:r>
            <a:endParaRPr sz="1100"/>
          </a:p>
          <a:p>
            <a:pPr marL="901700" marR="0" lvl="2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of delay</a:t>
            </a:r>
            <a:endParaRPr sz="1100"/>
          </a:p>
          <a:p>
            <a:pPr marL="901700" marR="0" lvl="2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delay </a:t>
            </a:r>
            <a:b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37"/>
          <p:cNvPicPr preferRelativeResize="0"/>
          <p:nvPr/>
        </p:nvPicPr>
        <p:blipFill rotWithShape="1">
          <a:blip r:embed="rId5">
            <a:alphaModFix amt="45000"/>
          </a:blip>
          <a:srcRect l="1571"/>
          <a:stretch/>
        </p:blipFill>
        <p:spPr>
          <a:xfrm>
            <a:off x="1308101" y="2571750"/>
            <a:ext cx="3200400" cy="225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47508" y="30347"/>
            <a:ext cx="2705099" cy="510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450" y="4666823"/>
            <a:ext cx="1131903" cy="38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8101" y="2583891"/>
            <a:ext cx="3233190" cy="11118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37"/>
          <p:cNvCxnSpPr/>
          <p:nvPr/>
        </p:nvCxnSpPr>
        <p:spPr>
          <a:xfrm rot="10800000" flipH="1">
            <a:off x="4572000" y="1079500"/>
            <a:ext cx="971550" cy="214630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AEEAAF-C93C-2C1B-A69F-A65A05B0E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0901" y="411648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7"/>
    </mc:Choice>
    <mc:Fallback>
      <p:transition spd="slow" advTm="21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799" y="0"/>
            <a:ext cx="2317750" cy="56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3849" y="741653"/>
            <a:ext cx="2470151" cy="208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5440" y="4483100"/>
            <a:ext cx="1091861" cy="56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0017" y="4554247"/>
            <a:ext cx="700442" cy="56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19B94F-2048-EC55-A37E-EF79A3859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969" y="35575"/>
            <a:ext cx="5465285" cy="4959626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1118AD-CC9F-C9EF-35CB-E80DEC98A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7995" y="44831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63"/>
    </mc:Choice>
    <mc:Fallback>
      <p:transition spd="slow" advTm="21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6392079" y="3631353"/>
            <a:ext cx="1656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01" name="Google Shape;401;p39"/>
          <p:cNvSpPr txBox="1"/>
          <p:nvPr/>
        </p:nvSpPr>
        <p:spPr>
          <a:xfrm>
            <a:off x="386954" y="184966"/>
            <a:ext cx="83631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</a:pPr>
            <a:r>
              <a:rPr lang="en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WHEN TO PREDICT</a:t>
            </a:r>
            <a:br>
              <a:rPr lang="en" sz="2400" b="1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2400" b="1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02" name="Google Shape;40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709" y="4394977"/>
            <a:ext cx="1562180" cy="67154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9"/>
          <p:cNvSpPr txBox="1"/>
          <p:nvPr/>
        </p:nvSpPr>
        <p:spPr>
          <a:xfrm>
            <a:off x="158700" y="826463"/>
            <a:ext cx="2963100" cy="3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calculate 24 &amp; 12 hours in-advance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Informs user after purchase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Becomes general status alert if cyclical/non-outlier </a:t>
            </a:r>
            <a:br>
              <a:rPr lang="e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425" y="597187"/>
            <a:ext cx="6046576" cy="3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7CFA84-9006-9EB2-3AE8-6E2B56707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399" y="4394977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20"/>
    </mc:Choice>
    <mc:Fallback>
      <p:transition spd="slow" advTm="21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/>
        </p:nvSpPr>
        <p:spPr>
          <a:xfrm>
            <a:off x="893911" y="135305"/>
            <a:ext cx="7886700" cy="7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en" sz="2700" b="1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IN-APP LIVE FEED</a:t>
            </a:r>
            <a:endParaRPr sz="1100"/>
          </a:p>
        </p:txBody>
      </p:sp>
      <p:sp>
        <p:nvSpPr>
          <p:cNvPr id="410" name="Google Shape;410;p40"/>
          <p:cNvSpPr txBox="1"/>
          <p:nvPr/>
        </p:nvSpPr>
        <p:spPr>
          <a:xfrm>
            <a:off x="298450" y="895247"/>
            <a:ext cx="5755463" cy="374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endParaRPr sz="21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alerts for complete list of train updates</a:t>
            </a:r>
            <a:endParaRPr sz="1100"/>
          </a:p>
          <a:p>
            <a: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Highlights relevant alerts for purchased tickets</a:t>
            </a:r>
            <a:endParaRPr sz="1100"/>
          </a:p>
          <a:p>
            <a:pPr marL="5588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-209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 authority live-feed is crucial for</a:t>
            </a:r>
            <a:endParaRPr sz="1100"/>
          </a:p>
          <a:p>
            <a:pPr marL="901700" marR="0" lvl="2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Cancellations</a:t>
            </a:r>
            <a:endParaRPr sz="1100"/>
          </a:p>
          <a:p>
            <a:pPr marL="901700" marR="0" lvl="2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Reroutes</a:t>
            </a:r>
            <a:endParaRPr sz="1100"/>
          </a:p>
          <a:p>
            <a:pPr marL="901700" marR="0" lvl="2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Updates</a:t>
            </a:r>
            <a:br>
              <a:rPr lang="en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551" y="4552950"/>
            <a:ext cx="2904063" cy="51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0452" y="36411"/>
            <a:ext cx="2705099" cy="510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9365B0-B982-3A6C-53E3-6755D6573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596" y="4294944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97"/>
    </mc:Choice>
    <mc:Fallback>
      <p:transition spd="slow" advTm="21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ntoso v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262</Words>
  <Application>Microsoft Office PowerPoint</Application>
  <PresentationFormat>On-screen Show (16:9)</PresentationFormat>
  <Paragraphs>81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Corbel</vt:lpstr>
      <vt:lpstr>Roboto</vt:lpstr>
      <vt:lpstr>Calibri</vt:lpstr>
      <vt:lpstr>Arial</vt:lpstr>
      <vt:lpstr>Geometric</vt:lpstr>
      <vt:lpstr>Office Theme</vt:lpstr>
      <vt:lpstr>TRAINTRACKER</vt:lpstr>
      <vt:lpstr>PowerPoint Presentation</vt:lpstr>
      <vt:lpstr>A WORLD OF DELAYS </vt:lpstr>
      <vt:lpstr>ONE-WAY STOP</vt:lpstr>
      <vt:lpstr>INFORMING AFTER PURCHASE </vt:lpstr>
      <vt:lpstr>DISPLAYING DELAYS </vt:lpstr>
      <vt:lpstr>PowerPoint Presentation</vt:lpstr>
      <vt:lpstr>PowerPoint Presentation</vt:lpstr>
      <vt:lpstr>PowerPoint Presentation</vt:lpstr>
      <vt:lpstr>NOTIFICATIONS 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TRAINTRACKER</dc:title>
  <cp:lastModifiedBy>Kapuvari, Trevor Edward</cp:lastModifiedBy>
  <cp:revision>4</cp:revision>
  <dcterms:modified xsi:type="dcterms:W3CDTF">2023-12-11T00:18:10Z</dcterms:modified>
</cp:coreProperties>
</file>